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422" r:id="rId3"/>
    <p:sldId id="426" r:id="rId4"/>
    <p:sldId id="429" r:id="rId5"/>
    <p:sldId id="428" r:id="rId6"/>
    <p:sldId id="424" r:id="rId7"/>
    <p:sldId id="425" r:id="rId8"/>
    <p:sldId id="427" r:id="rId9"/>
    <p:sldId id="423" r:id="rId10"/>
    <p:sldId id="430" r:id="rId11"/>
    <p:sldId id="431" r:id="rId12"/>
    <p:sldId id="432" r:id="rId13"/>
    <p:sldId id="433" r:id="rId14"/>
    <p:sldId id="434" r:id="rId15"/>
    <p:sldId id="435" r:id="rId16"/>
    <p:sldId id="462" r:id="rId17"/>
    <p:sldId id="463" r:id="rId18"/>
    <p:sldId id="444" r:id="rId19"/>
    <p:sldId id="436" r:id="rId20"/>
    <p:sldId id="409" r:id="rId21"/>
    <p:sldId id="417" r:id="rId22"/>
    <p:sldId id="418" r:id="rId23"/>
    <p:sldId id="411" r:id="rId24"/>
    <p:sldId id="400" r:id="rId25"/>
    <p:sldId id="439" r:id="rId26"/>
    <p:sldId id="414" r:id="rId27"/>
    <p:sldId id="438" r:id="rId28"/>
    <p:sldId id="440" r:id="rId29"/>
    <p:sldId id="405" r:id="rId30"/>
    <p:sldId id="441" r:id="rId31"/>
    <p:sldId id="437" r:id="rId32"/>
    <p:sldId id="421" r:id="rId33"/>
    <p:sldId id="451" r:id="rId34"/>
    <p:sldId id="443" r:id="rId35"/>
    <p:sldId id="452" r:id="rId36"/>
    <p:sldId id="442" r:id="rId37"/>
    <p:sldId id="447" r:id="rId38"/>
    <p:sldId id="448" r:id="rId39"/>
    <p:sldId id="449" r:id="rId40"/>
    <p:sldId id="446" r:id="rId41"/>
    <p:sldId id="453" r:id="rId42"/>
    <p:sldId id="454" r:id="rId43"/>
    <p:sldId id="455" r:id="rId44"/>
    <p:sldId id="456" r:id="rId45"/>
    <p:sldId id="457" r:id="rId46"/>
    <p:sldId id="458" r:id="rId47"/>
    <p:sldId id="461" r:id="rId48"/>
    <p:sldId id="460" r:id="rId49"/>
    <p:sldId id="445" r:id="rId50"/>
    <p:sldId id="450" r:id="rId51"/>
    <p:sldId id="459" r:id="rId52"/>
    <p:sldId id="292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 с участием детей по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категориям участников</a:t>
            </a:r>
          </a:p>
        </c:rich>
      </c:tx>
      <c:layout>
        <c:manualLayout>
          <c:xMode val="edge"/>
          <c:yMode val="edge"/>
          <c:x val="0.1602442137160715"/>
          <c:y val="7.436079603796643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08382001928105"/>
          <c:y val="0.41630965962913108"/>
          <c:w val="0.56363635353412445"/>
          <c:h val="0.49956796129538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 по категориям участников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88-4D4A-B571-3EC87F2DD3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88-4D4A-B571-3EC87F2DD3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88-4D4A-B571-3EC87F2DD300}"/>
              </c:ext>
            </c:extLst>
          </c:dPt>
          <c:dLbls>
            <c:dLbl>
              <c:idx val="0"/>
              <c:layout>
                <c:manualLayout>
                  <c:x val="7.8066106800526808E-2"/>
                  <c:y val="-0.16986427181302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14170524262143"/>
                      <c:h val="8.54730000844626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588-4D4A-B571-3EC87F2DD300}"/>
                </c:ext>
              </c:extLst>
            </c:dLbl>
            <c:dLbl>
              <c:idx val="1"/>
              <c:layout>
                <c:manualLayout>
                  <c:x val="-3.8831537080674328E-2"/>
                  <c:y val="4.98403109066501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588-4D4A-B571-3EC87F2DD300}"/>
                </c:ext>
              </c:extLst>
            </c:dLbl>
            <c:dLbl>
              <c:idx val="2"/>
              <c:layout>
                <c:manualLayout>
                  <c:x val="-4.0276728333551538E-2"/>
                  <c:y val="-6.23774265359609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588-4D4A-B571-3EC87F2DD3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Дети-пассажиры</c:v>
                </c:pt>
                <c:pt idx="1">
                  <c:v>Дети-пешеходы</c:v>
                </c:pt>
                <c:pt idx="2">
                  <c:v>Дети-водители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33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88-4D4A-B571-3EC87F2DD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08814362572562"/>
          <c:y val="0.10255123630959423"/>
          <c:w val="0.78210354271270321"/>
          <c:h val="0.80158551909537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Погибшие дети по категориям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375749692392328E-2"/>
                      <c:h val="6.4253994570989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34F-43BF-AA6C-76E4420C873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176269296240531E-2"/>
                      <c:h val="6.4253994570989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34F-43BF-AA6C-76E4420C873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34F-43BF-AA6C-76E4420C87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Пешеходы</c:v>
                </c:pt>
                <c:pt idx="1">
                  <c:v>Пассажиры</c:v>
                </c:pt>
                <c:pt idx="2">
                  <c:v>Водители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4F-43BF-AA6C-76E4420C87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35992640"/>
        <c:axId val="235993032"/>
      </c:barChart>
      <c:catAx>
        <c:axId val="23599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993032"/>
        <c:crosses val="autoZero"/>
        <c:auto val="1"/>
        <c:lblAlgn val="ctr"/>
        <c:lblOffset val="100"/>
        <c:noMultiLvlLbl val="0"/>
      </c:catAx>
      <c:valAx>
        <c:axId val="235993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99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076327654732627"/>
          <c:y val="0.23186007027335662"/>
          <c:w val="0.71024189536144289"/>
          <c:h val="0.680236001837624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 по видам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45E-4CC5-9629-206ED785FD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45E-4CC5-9629-206ED785FD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45E-4CC5-9629-206ED785FD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45E-4CC5-9629-206ED785FDF9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45E-4CC5-9629-206ED785FDF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45E-4CC5-9629-206ED785FDF9}"/>
              </c:ext>
            </c:extLst>
          </c:dPt>
          <c:dPt>
            <c:idx val="6"/>
            <c:bubble3D val="0"/>
            <c:spPr>
              <a:solidFill>
                <a:srgbClr val="CA26A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45E-4CC5-9629-206ED785FDF9}"/>
              </c:ext>
            </c:extLst>
          </c:dPt>
          <c:dPt>
            <c:idx val="7"/>
            <c:bubble3D val="0"/>
            <c:spPr>
              <a:solidFill>
                <a:srgbClr val="FFFF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45E-4CC5-9629-206ED785FDF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45E-4CC5-9629-206ED785FDF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045E-4CC5-9629-206ED785FDF9}"/>
              </c:ext>
            </c:extLst>
          </c:dPt>
          <c:dLbls>
            <c:dLbl>
              <c:idx val="0"/>
              <c:layout>
                <c:manualLayout>
                  <c:x val="6.4220608554809336E-2"/>
                  <c:y val="-5.64929509942353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5E-4CC5-9629-206ED785FDF9}"/>
                </c:ext>
              </c:extLst>
            </c:dLbl>
            <c:dLbl>
              <c:idx val="1"/>
              <c:layout>
                <c:manualLayout>
                  <c:x val="-0.11059788629399234"/>
                  <c:y val="-6.49213975458777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1220797813496"/>
                      <c:h val="0.20551440329218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45E-4CC5-9629-206ED785FDF9}"/>
                </c:ext>
              </c:extLst>
            </c:dLbl>
            <c:dLbl>
              <c:idx val="2"/>
              <c:layout>
                <c:manualLayout>
                  <c:x val="-5.3971865253674464E-2"/>
                  <c:y val="-6.74245719377314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65233371576157"/>
                      <c:h val="0.101102429308268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45E-4CC5-9629-206ED785FDF9}"/>
                </c:ext>
              </c:extLst>
            </c:dLbl>
            <c:dLbl>
              <c:idx val="3"/>
              <c:layout>
                <c:manualLayout>
                  <c:x val="-9.7563588309278901E-2"/>
                  <c:y val="-2.71234086645284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45E-4CC5-9629-206ED785FDF9}"/>
                </c:ext>
              </c:extLst>
            </c:dLbl>
            <c:dLbl>
              <c:idx val="4"/>
              <c:layout>
                <c:manualLayout>
                  <c:x val="-0.12949440058149109"/>
                  <c:y val="-5.90183511298567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73267228012388"/>
                      <c:h val="0.151427955625362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45E-4CC5-9629-206ED785FDF9}"/>
                </c:ext>
              </c:extLst>
            </c:dLbl>
            <c:dLbl>
              <c:idx val="5"/>
              <c:layout>
                <c:manualLayout>
                  <c:x val="-0.15578974767983186"/>
                  <c:y val="-0.161998445531480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12914259810458"/>
                      <c:h val="0.100963448894350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45E-4CC5-9629-206ED785FDF9}"/>
                </c:ext>
              </c:extLst>
            </c:dLbl>
            <c:dLbl>
              <c:idx val="6"/>
              <c:layout>
                <c:manualLayout>
                  <c:x val="-3.2307170960436053E-2"/>
                  <c:y val="-0.103049883237055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71897982934267"/>
                      <c:h val="0.12850613886155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045E-4CC5-9629-206ED785FDF9}"/>
                </c:ext>
              </c:extLst>
            </c:dLbl>
            <c:dLbl>
              <c:idx val="7"/>
              <c:layout>
                <c:manualLayout>
                  <c:x val="7.4173519007943806E-2"/>
                  <c:y val="-0.125513886978092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60771785969543"/>
                      <c:h val="0.107515479674890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045E-4CC5-9629-206ED785FDF9}"/>
                </c:ext>
              </c:extLst>
            </c:dLbl>
            <c:dLbl>
              <c:idx val="8"/>
              <c:layout>
                <c:manualLayout>
                  <c:x val="0.14602763435560379"/>
                  <c:y val="-0.10664378600431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25384005863095"/>
                      <c:h val="6.40223662104684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045E-4CC5-9629-206ED785FDF9}"/>
                </c:ext>
              </c:extLst>
            </c:dLbl>
            <c:dLbl>
              <c:idx val="9"/>
              <c:layout>
                <c:manualLayout>
                  <c:x val="9.0779309436711086E-2"/>
                  <c:y val="-2.80713366362270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045E-4CC5-9629-206ED785FD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Столкновения</c:v>
                </c:pt>
                <c:pt idx="1">
                  <c:v>Наезд на пешехода</c:v>
                </c:pt>
                <c:pt idx="2">
                  <c:v>Наезд на стоящее ТС</c:v>
                </c:pt>
                <c:pt idx="3">
                  <c:v>Съезд с дороги</c:v>
                </c:pt>
                <c:pt idx="4">
                  <c:v>Наезд на велосипедиста</c:v>
                </c:pt>
                <c:pt idx="5">
                  <c:v>Опрокидывание</c:v>
                </c:pt>
                <c:pt idx="6">
                  <c:v>Наезд на препятствие</c:v>
                </c:pt>
                <c:pt idx="7">
                  <c:v>Наезд на животное</c:v>
                </c:pt>
                <c:pt idx="8">
                  <c:v>Падение пассажира</c:v>
                </c:pt>
                <c:pt idx="9">
                  <c:v>Иной вид ДТП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34</c:v>
                </c:pt>
                <c:pt idx="1">
                  <c:v>32</c:v>
                </c:pt>
                <c:pt idx="3">
                  <c:v>1</c:v>
                </c:pt>
                <c:pt idx="5">
                  <c:v>1</c:v>
                </c:pt>
                <c:pt idx="6">
                  <c:v>4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45E-4CC5-9629-206ED785F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708814362572562"/>
          <c:y val="0.10255123630959423"/>
          <c:w val="0.78210354271270321"/>
          <c:h val="0.801585519095379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Погибшие дети по категориям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005196038482006E-3"/>
                  <c:y val="4.45312472606269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4F-43BF-AA6C-76E4420C8738}"/>
                </c:ext>
              </c:extLst>
            </c:dLbl>
            <c:dLbl>
              <c:idx val="1"/>
              <c:layout>
                <c:manualLayout>
                  <c:x val="3.8005196038481078E-3"/>
                  <c:y val="6.09374962513842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4F-43BF-AA6C-76E4420C8738}"/>
                </c:ext>
              </c:extLst>
            </c:dLbl>
            <c:dLbl>
              <c:idx val="2"/>
              <c:layout>
                <c:manualLayout>
                  <c:x val="1.2668398679494001E-3"/>
                  <c:y val="7.03124956746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D27-4E44-803C-4A2D70126F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Пассажиры</c:v>
                </c:pt>
                <c:pt idx="1">
                  <c:v>Пешеходы</c:v>
                </c:pt>
                <c:pt idx="2">
                  <c:v>Водители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4F-43BF-AA6C-76E4420C87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1832192"/>
        <c:axId val="239322136"/>
        <c:axId val="0"/>
      </c:bar3DChart>
      <c:catAx>
        <c:axId val="16183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322136"/>
        <c:crosses val="autoZero"/>
        <c:auto val="1"/>
        <c:lblAlgn val="ctr"/>
        <c:lblOffset val="100"/>
        <c:noMultiLvlLbl val="0"/>
      </c:catAx>
      <c:valAx>
        <c:axId val="23932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83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79500236659652"/>
          <c:y val="2.3912707682535207E-2"/>
          <c:w val="0.55606010806044326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4A3FC-452C-4773-B461-E287C7DA109E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E6F8-8584-42BD-B5C6-62FDF3254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6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6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12192001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2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8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1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1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6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0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2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3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-1"/>
            <a:ext cx="12187238" cy="6858001"/>
            <a:chOff x="-1" y="-1"/>
            <a:chExt cx="12187239" cy="685800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6858001" cy="685800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9335" y="0"/>
              <a:ext cx="5987903" cy="6858001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697757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BBPhd_KVO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tystart.online/%D0%BC%D0%B0%D1%80%D0%B0%D1%84%D0%BE%D0%BD-%D0%BF%D0%BE-%D0%B1%D0%B4%D0%B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pdd.nd.ru/view_doc.html?mode=defaul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04950" y="3402116"/>
            <a:ext cx="9677400" cy="271293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Segoe Print" panose="02000600000000000000" pitchFamily="2" charset="0"/>
              </a:rPr>
              <a:t>Правильное поведение на дороге — залог общей </a:t>
            </a:r>
            <a:r>
              <a:rPr lang="ru-RU" sz="48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безопасности</a:t>
            </a:r>
            <a:endParaRPr lang="ru-RU" sz="4800" dirty="0">
              <a:solidFill>
                <a:srgbClr val="002060"/>
              </a:solidFill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2188" y="2817342"/>
            <a:ext cx="8144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1400" b="1" dirty="0" smtClean="0"/>
              <a:t>УПРАВЛЕНИЕ ГОСУДАРСТВЕННОЙ ИНСПЕКЦИИ </a:t>
            </a:r>
            <a:r>
              <a:rPr lang="ru-RU" sz="1400" b="1" dirty="0"/>
              <a:t>БЕЗОПАСНОСТИ ДОРОЖНОГО ДВИЖЕНИЯ</a:t>
            </a:r>
            <a:endParaRPr lang="ru-RU" sz="1400" dirty="0"/>
          </a:p>
          <a:p>
            <a:pPr algn="ctr"/>
            <a:r>
              <a:rPr lang="ru-RU" sz="1400" b="1" dirty="0" smtClean="0"/>
              <a:t>ГУ МВД РОССИИ ПО СВЕРДЛОВСКОЙ ОБЛАСТИ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43" y="222581"/>
            <a:ext cx="3078744" cy="25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7136" y="3107286"/>
            <a:ext cx="106017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Дорожно-транспортное происшествие (ДТП) 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событие, возникшее в процессе движения по дороге транспортного средства и с его участием, при котором погибли или ранены люди, повреждены транспортные средства, сооружения, грузы либо причинен иной материальный ущерб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8194" name="Picture 2" descr="https://legatoapp.com/legato/assets/images/blog_images/50139681ddfce8214460e89cb63b9f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1" y="234498"/>
            <a:ext cx="3605348" cy="268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09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7136" y="3107286"/>
            <a:ext cx="106017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индивидуальной мобильности (СИМ)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устройства, приводимые в движение как мускульной силой человека (роликовые коньки, самокаты, скейтборды, так и с помощью электродвигателя (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электросамокаты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гироскутеры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сегвеи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моноколеса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9218" name="Picture 2" descr="https://static.mvd.ru/upload/site1410/document_news/v-chem-raznica-mezhdu-giroskuterom-i-sigveem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9"/>
          <a:stretch/>
        </p:blipFill>
        <p:spPr bwMode="auto">
          <a:xfrm>
            <a:off x="3604169" y="698863"/>
            <a:ext cx="4860562" cy="22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777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0564" y="2803760"/>
            <a:ext cx="1117132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МОПЕД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 или трехколесное механическое транспортное средство, максимальная конструктивная скорость которого не превышает 50 км/ч, имеющее двигатель внутреннего сгорания с рабочим объемом, не превышающим 50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куб.см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или электродвигатель с номинальной максимальной мощностью в режиме длительной нагрузки более 0,25 кВт и менее 4 кВт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10242" name="Picture 2" descr="https://1.bp.blogspot.com/-Be7WPBuqA5k/XcvcmJUR4YI/AAAAAAAAAbI/z_TXFqHq05EZ6qJKVMjePrMHMD1QAsQhACNcBGAsYHQ/s1600/%25E2%2580%2594Pngtree%25E2%2580%2594scooter_36374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68" y="0"/>
            <a:ext cx="3686303" cy="35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23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0562" y="3404652"/>
            <a:ext cx="1117132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МОТОЦИКЛ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двухколесное механическое транспортное средство с боковым прицепом или без него, рабочий объем двигателя которого превышает 50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куб.см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максимальная конструктивная скорость превышает 50 км/ч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11266" name="Picture 2" descr="https://www.xn--80aqgfdehb9f.xn--p1ai/upload/iblock/e7a/e7a82af69b1ac90f5013e5a3922af5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87" y="848983"/>
            <a:ext cx="2555669" cy="25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124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0560" y="3979417"/>
            <a:ext cx="111713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СВЕТОВОЗВРАЩАЮЩИЕ ЭЛЕМЕНТЫ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изготовленные из специальных материалов, обладающих способностью возвращать луч света обратно к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источнику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12290" name="Picture 2" descr="https://www.olant-shop.ru/upload/iblock/5f7/5f74238a324493b0891bd0d8c55139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61" y="792079"/>
            <a:ext cx="2914197" cy="29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28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2811" y="4240674"/>
            <a:ext cx="111713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ПРАВИЛ ДОРОЖНОГО ДВИЖЕНИЯ </a:t>
            </a:r>
          </a:p>
          <a:p>
            <a:pPr algn="ctr"/>
            <a:r>
              <a:rPr lang="ru-RU" sz="3200" dirty="0" smtClean="0"/>
              <a:t>- </a:t>
            </a:r>
            <a:r>
              <a:rPr lang="ru-RU" sz="3200" dirty="0"/>
              <a:t>это несоблюдение норм действующего законодательства, способное спровоцировать ДТП и повлечь причинение материального ущерба, ущерба здоровью и смерти </a:t>
            </a:r>
            <a:r>
              <a:rPr lang="ru-RU" sz="3200" dirty="0" smtClean="0"/>
              <a:t>человека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0" y="463751"/>
            <a:ext cx="5194662" cy="3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36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9748" y="3940228"/>
            <a:ext cx="111713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Профилактика</a:t>
            </a:r>
            <a:r>
              <a:rPr lang="ru-RU" sz="2800" dirty="0"/>
              <a:t> </a:t>
            </a:r>
            <a:r>
              <a:rPr lang="ru-RU" sz="2800" b="1" dirty="0"/>
              <a:t>детского</a:t>
            </a:r>
            <a:r>
              <a:rPr lang="ru-RU" sz="2800" dirty="0"/>
              <a:t> </a:t>
            </a:r>
            <a:r>
              <a:rPr lang="ru-RU" sz="2800" b="1" dirty="0" err="1"/>
              <a:t>дорожно</a:t>
            </a:r>
            <a:r>
              <a:rPr lang="ru-RU" sz="2800" dirty="0"/>
              <a:t> – </a:t>
            </a:r>
            <a:r>
              <a:rPr lang="ru-RU" sz="2800" b="1" dirty="0"/>
              <a:t>транспортного</a:t>
            </a:r>
            <a:r>
              <a:rPr lang="ru-RU" sz="2800" dirty="0"/>
              <a:t> </a:t>
            </a:r>
            <a:r>
              <a:rPr lang="ru-RU" sz="2800" b="1" dirty="0"/>
              <a:t>травматизма</a:t>
            </a:r>
            <a:r>
              <a:rPr lang="ru-RU" sz="2800" dirty="0"/>
              <a:t> (</a:t>
            </a:r>
            <a:r>
              <a:rPr lang="ru-RU" sz="2800" b="1" dirty="0"/>
              <a:t>ДДТТ</a:t>
            </a:r>
            <a:r>
              <a:rPr lang="ru-RU" sz="2800" dirty="0"/>
              <a:t>) </a:t>
            </a:r>
            <a:r>
              <a:rPr lang="ru-RU" sz="2800" dirty="0" smtClean="0"/>
              <a:t>- </a:t>
            </a:r>
            <a:r>
              <a:rPr lang="ru-RU" sz="2800" dirty="0"/>
              <a:t>целенаправленная деятельность по своевременному выявлению, предупреждению и устранению причин и условий, способствующих дорожно-транспортным происшествиям, в которых погибают и получают травмы дети и подростки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30722" name="Picture 2" descr="https://avatars.mds.yandex.net/i?id=ebf177dbced17673ef2527d028703c91_l-543673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54" y="560973"/>
            <a:ext cx="6321244" cy="316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804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062" y="4710937"/>
            <a:ext cx="111713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Пропаганда</a:t>
            </a:r>
            <a:r>
              <a:rPr lang="ru-RU" sz="2800" dirty="0"/>
              <a:t> </a:t>
            </a:r>
            <a:r>
              <a:rPr lang="ru-RU" sz="2800" b="1" dirty="0" smtClean="0"/>
              <a:t>безопасности дорожного движения (БДД)</a:t>
            </a:r>
            <a:r>
              <a:rPr lang="ru-RU" sz="2800" dirty="0"/>
              <a:t> – </a:t>
            </a:r>
            <a:r>
              <a:rPr lang="ru-RU" sz="2800" b="1" dirty="0"/>
              <a:t>это</a:t>
            </a:r>
            <a:r>
              <a:rPr lang="ru-RU" sz="2800" dirty="0"/>
              <a:t> широкий спектр систематизированных методов: донесения важной информации об аварийности на дорогах и причинах ДТП; воспитания правильного отношения к безопасности дорожного движения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31746" name="Picture 2" descr="https://g.zbp.ru/97/78/f3c2b3.3k3gjf.4592.sg.i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60" y="335468"/>
            <a:ext cx="6239368" cy="41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1913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9012" y="1974550"/>
            <a:ext cx="1060179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/>
              <a:t>Сокращения:</a:t>
            </a:r>
            <a:endParaRPr lang="ru-RU" sz="3200" dirty="0"/>
          </a:p>
          <a:p>
            <a:r>
              <a:rPr lang="ru-RU" dirty="0"/>
              <a:t> </a:t>
            </a:r>
          </a:p>
          <a:p>
            <a:r>
              <a:rPr lang="ru-RU" dirty="0"/>
              <a:t>ПДД – правила дорожного движения,</a:t>
            </a:r>
          </a:p>
          <a:p>
            <a:r>
              <a:rPr lang="ru-RU" dirty="0"/>
              <a:t>ДТП – дорожно-транспортное происшествие,</a:t>
            </a:r>
          </a:p>
          <a:p>
            <a:r>
              <a:rPr lang="ru-RU" dirty="0"/>
              <a:t>ЮИД – юные инспекторы движения,</a:t>
            </a:r>
          </a:p>
          <a:p>
            <a:r>
              <a:rPr lang="ru-RU" dirty="0"/>
              <a:t>ОУ – образовательное учреждение,</a:t>
            </a:r>
          </a:p>
          <a:p>
            <a:r>
              <a:rPr lang="ru-RU" dirty="0"/>
              <a:t>ДОУ – дошкольное образовательное учреждение,</a:t>
            </a:r>
          </a:p>
          <a:p>
            <a:r>
              <a:rPr lang="ru-RU" dirty="0"/>
              <a:t>ОБЖ – основы безопасности жизнедеятельности,</a:t>
            </a:r>
          </a:p>
          <a:p>
            <a:r>
              <a:rPr lang="ru-RU" dirty="0"/>
              <a:t>ДДТТ – детский дорожно-транспортный травматизм,</a:t>
            </a:r>
          </a:p>
          <a:p>
            <a:r>
              <a:rPr lang="ru-RU" dirty="0"/>
              <a:t>ГИБДД – Государственная инспекция безопасности дорожного движения,</a:t>
            </a:r>
          </a:p>
          <a:p>
            <a:r>
              <a:rPr lang="ru-RU" dirty="0" smtClean="0"/>
              <a:t>СМИ </a:t>
            </a:r>
            <a:r>
              <a:rPr lang="ru-RU" dirty="0"/>
              <a:t>– средства массовой информации,</a:t>
            </a:r>
          </a:p>
          <a:p>
            <a:r>
              <a:rPr lang="ru-RU" dirty="0"/>
              <a:t>БДД – безопасность дорожного движения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ПБДД – пропаганда безопасности дорожного движения</a:t>
            </a:r>
            <a:endParaRPr lang="ru-RU" dirty="0"/>
          </a:p>
          <a:p>
            <a:r>
              <a:rPr lang="ru-RU" dirty="0"/>
              <a:t>ДПС – дорожно-патрульная служба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ДОЛ – детские оздоровительные лагеря</a:t>
            </a:r>
            <a:endParaRPr lang="ru-RU" dirty="0"/>
          </a:p>
          <a:p>
            <a:r>
              <a:rPr lang="ru-RU" dirty="0"/>
              <a:t>КоАП РФ – Кодекс Российской Федерации об административных </a:t>
            </a:r>
            <a:r>
              <a:rPr lang="ru-RU" dirty="0" smtClean="0"/>
              <a:t>правонарушениях</a:t>
            </a:r>
          </a:p>
          <a:p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592682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502" y="3144609"/>
            <a:ext cx="10601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731654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8131" y="4633775"/>
            <a:ext cx="10601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 И ТЕРМИНЫ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5" name="Picture 2" descr="https://ic.pics.livejournal.com/barabashvv/30215442/31564/31564_orig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1"/>
          <a:stretch/>
        </p:blipFill>
        <p:spPr bwMode="auto">
          <a:xfrm>
            <a:off x="3847750" y="335468"/>
            <a:ext cx="4303473" cy="390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289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7420" y="1679703"/>
            <a:ext cx="106017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4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месяца 2022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на территории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Свердловской области зарегистрировано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(-16,7%) ДТП с участием детей, в результате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которых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 (-8%) несовершеннолетних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получили травмы различной степени тяжести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6 погибли (-25%)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781055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0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94529369"/>
              </p:ext>
            </p:extLst>
          </p:nvPr>
        </p:nvGraphicFramePr>
        <p:xfrm>
          <a:off x="1756540" y="1213522"/>
          <a:ext cx="9150346" cy="474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19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62972103"/>
              </p:ext>
            </p:extLst>
          </p:nvPr>
        </p:nvGraphicFramePr>
        <p:xfrm>
          <a:off x="1476967" y="701005"/>
          <a:ext cx="1002494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30242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8041757"/>
              </p:ext>
            </p:extLst>
          </p:nvPr>
        </p:nvGraphicFramePr>
        <p:xfrm>
          <a:off x="858752" y="2144108"/>
          <a:ext cx="10791567" cy="449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31032" y="952734"/>
            <a:ext cx="7049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виды ДТП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090674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67119573"/>
              </p:ext>
            </p:extLst>
          </p:nvPr>
        </p:nvGraphicFramePr>
        <p:xfrm>
          <a:off x="1476967" y="701005"/>
          <a:ext cx="1002494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907057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61951" y="1262725"/>
            <a:ext cx="91812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нарушения ПДД, допущенные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ДЕТЬМИ -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ПЕШЕХОДАМИ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5495" y="5903893"/>
            <a:ext cx="106129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/>
            <a:r>
              <a:rPr lang="ru-RU" altLang="ru-RU" sz="2800" b="1" dirty="0">
                <a:ea typeface="Times New Roman" pitchFamily="18" charset="0"/>
              </a:rPr>
              <a:t>Переход проезжей части в неустановленном месте, в </a:t>
            </a:r>
            <a:r>
              <a:rPr lang="ru-RU" altLang="ru-RU" sz="2800" b="1" dirty="0" smtClean="0">
                <a:ea typeface="Times New Roman" pitchFamily="18" charset="0"/>
              </a:rPr>
              <a:t>запрещенном </a:t>
            </a:r>
            <a:r>
              <a:rPr lang="ru-RU" altLang="ru-RU" sz="2800" b="1" dirty="0" smtClean="0">
                <a:ea typeface="Times New Roman" pitchFamily="18" charset="0"/>
              </a:rPr>
              <a:t>месте</a:t>
            </a:r>
            <a:endParaRPr lang="ru-RU" altLang="ru-RU" sz="2800" b="1" dirty="0" smtClean="0">
              <a:ea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13316" name="Picture 4" descr="https://avatars.mds.yandex.net/get-zen_doc/1577695/pub_5d50792078125e00add82d46_5d507b75998ed600ae9d3413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32" y="2481835"/>
            <a:ext cx="5226322" cy="32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665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30562" y="994683"/>
            <a:ext cx="91812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нарушения ПДД, допущенные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ДЕТЬМИ -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ПЕШЕХОДАМИ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71837" y="6121465"/>
            <a:ext cx="7342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2800" b="1" dirty="0" smtClean="0"/>
              <a:t>Неподчинение </a:t>
            </a:r>
            <a:r>
              <a:rPr lang="ru-RU" altLang="ru-RU" sz="2800" b="1" dirty="0" smtClean="0"/>
              <a:t>сигналам </a:t>
            </a:r>
            <a:r>
              <a:rPr lang="ru-RU" altLang="ru-RU" sz="2800" b="1" dirty="0" smtClean="0"/>
              <a:t>регулирования</a:t>
            </a:r>
            <a:endParaRPr lang="ru-RU" altLang="ru-RU" sz="2800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15362" name="Picture 2" descr="https://bobr.by/data/image_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71" y="1948790"/>
            <a:ext cx="4050665" cy="40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36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79518" y="818427"/>
            <a:ext cx="91812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нарушения ПДД, допущенные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ДЕТЬМИ -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ПЕШЕХОДАМИ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23961" y="5903893"/>
            <a:ext cx="106129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/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Неожиданный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выход из-за стоящего транспортного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средства, сооружений, деревьев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16386" name="Picture 2" descr="https://avatars.mds.yandex.net/get-zen_doc/198554/pub_5e2353d5bc251400afe7f7c8_5e235a52a3f6e400b5c42182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33" y="1927328"/>
            <a:ext cx="5095694" cy="382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sun9-59.userapi.com/E_hwiwI_nyS6zXOUTozp4HmjDccT9TXIFqJAZA/P5XcyDP5R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160" y="2483946"/>
            <a:ext cx="5278574" cy="296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501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79518" y="818427"/>
            <a:ext cx="91812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нарушения ПДД, допущенные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ДЕТЬМИ -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ПЕШЕХОДАМИ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23961" y="5903893"/>
            <a:ext cx="106129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/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Неожиданный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выход из-за стоящего транспортного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средства, сооружений, деревьев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17412" name="Picture 4" descr="https://pictures.telegram-store.com/channels/gai-gomel/1538_2021_03_10_4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26" y="2182087"/>
            <a:ext cx="4847500" cy="330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285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34943" y="1864543"/>
            <a:ext cx="86476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нарушения ПДД, допущенные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ДЕТЬМИ-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ВОДИТЕЛЯМИ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8092" y="3249329"/>
            <a:ext cx="1061294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Несоблюдение очередности проезда.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altLang="ru-RU" sz="2800" b="1" dirty="0" smtClean="0">
                <a:ea typeface="Times New Roman" pitchFamily="18" charset="0"/>
              </a:rPr>
              <a:t>Управление транспортным средством лицом, не имеющим права управления.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1" y="107015"/>
            <a:ext cx="2828002" cy="168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5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5879" y="3290167"/>
            <a:ext cx="106017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ТРАНСПОРТНОЕ СРЕДСТВО 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устройство, предназначенное для перевозки по дорогам людей, грузов или оборудования, установленного на нем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1026" name="Picture 2" descr="https://cdn4.vectorstock.com/i/1000x1000/48/93/car-sedan-vehicle-transport-icon-shadow-vector-143348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4"/>
          <a:stretch/>
        </p:blipFill>
        <p:spPr bwMode="auto">
          <a:xfrm>
            <a:off x="4610452" y="335468"/>
            <a:ext cx="2326368" cy="232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2885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34943" y="1864543"/>
            <a:ext cx="86476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нарушения ПДД, допущенные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ДЕТЬМИ-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ВОДИТЕЛЯМИ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8092" y="3249329"/>
            <a:ext cx="1061294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Несоблюдение очередности проезда.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altLang="ru-RU" sz="2800" b="1" dirty="0" smtClean="0">
                <a:ea typeface="Times New Roman" pitchFamily="18" charset="0"/>
              </a:rPr>
              <a:t>Управление транспортным средством лицом, не имеющим права управления.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1" y="107015"/>
            <a:ext cx="2828002" cy="168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55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23961" y="3196954"/>
            <a:ext cx="102188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Административная ответственность за нарушение ПДД РФ наступает с 16 лет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978516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6532" y="3834450"/>
            <a:ext cx="1117332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– ПАССАЖИРЫ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ИСПОЛЬЗУЮТ РЕМНИ БЕЗОПАСНОСТИ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ДВИЖЕНИЯ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43" y="1323836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46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01355" y="2631521"/>
            <a:ext cx="70056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вожатской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придумать и провести мероприятие по БДД с охватом всех воспитанников ДОЛ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08613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3961" y="3196859"/>
            <a:ext cx="10601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МЕРОПРИЯТИЙ ПБДД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571445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0669" y="2600937"/>
            <a:ext cx="1101572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 smtClean="0"/>
              <a:t>снижение </a:t>
            </a:r>
            <a:r>
              <a:rPr lang="ru-RU" sz="2400" dirty="0"/>
              <a:t>уровня детского </a:t>
            </a:r>
            <a:r>
              <a:rPr lang="ru-RU" sz="2400" dirty="0" smtClean="0"/>
              <a:t>дорожно-транспортного травматизма</a:t>
            </a:r>
          </a:p>
          <a:p>
            <a:r>
              <a:rPr lang="ru-RU" sz="2400" dirty="0" smtClean="0"/>
              <a:t>- формирование навыков безопасного участия в дорожной среде</a:t>
            </a:r>
          </a:p>
          <a:p>
            <a:r>
              <a:rPr lang="ru-RU" sz="2400" dirty="0" smtClean="0"/>
              <a:t>- воспитание личности </a:t>
            </a:r>
            <a:r>
              <a:rPr lang="ru-RU" sz="2400" dirty="0"/>
              <a:t>безопасного </a:t>
            </a:r>
            <a:r>
              <a:rPr lang="ru-RU" sz="2400" dirty="0" smtClean="0"/>
              <a:t>типа       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4021470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0558" y="2032769"/>
            <a:ext cx="10850882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200" dirty="0" smtClean="0"/>
              <a:t>- создание </a:t>
            </a:r>
            <a:r>
              <a:rPr lang="ru-RU" sz="2200" dirty="0"/>
              <a:t>системы оказания действенной помощи организаторам профилактической работы по предупреждению </a:t>
            </a:r>
            <a:r>
              <a:rPr lang="ru-RU" sz="2200" dirty="0" smtClean="0"/>
              <a:t>ДДТТ</a:t>
            </a:r>
            <a:endParaRPr lang="ru-RU" sz="2200" dirty="0"/>
          </a:p>
          <a:p>
            <a:pPr lvl="0"/>
            <a:r>
              <a:rPr lang="ru-RU" sz="2200" dirty="0" smtClean="0"/>
              <a:t>- углубленное </a:t>
            </a:r>
            <a:r>
              <a:rPr lang="ru-RU" sz="2200" dirty="0"/>
              <a:t>изучение и закрепление знаний </a:t>
            </a:r>
            <a:r>
              <a:rPr lang="ru-RU" sz="2200" dirty="0" smtClean="0"/>
              <a:t>ПДД</a:t>
            </a:r>
            <a:endParaRPr lang="ru-RU" sz="2200" dirty="0"/>
          </a:p>
          <a:p>
            <a:pPr lvl="0"/>
            <a:r>
              <a:rPr lang="ru-RU" sz="2200" dirty="0" smtClean="0"/>
              <a:t>- формирование </a:t>
            </a:r>
            <a:r>
              <a:rPr lang="ru-RU" sz="2200" dirty="0"/>
              <a:t>практических навыков </a:t>
            </a:r>
            <a:r>
              <a:rPr lang="ru-RU" sz="2200" dirty="0" smtClean="0"/>
              <a:t>безопасного поведения на дорогах</a:t>
            </a:r>
            <a:endParaRPr lang="ru-RU" sz="2200" dirty="0"/>
          </a:p>
          <a:p>
            <a:pPr lvl="0"/>
            <a:r>
              <a:rPr lang="ru-RU" sz="2200" dirty="0" smtClean="0"/>
              <a:t>- овладение </a:t>
            </a:r>
            <a:r>
              <a:rPr lang="ru-RU" sz="2200" dirty="0"/>
              <a:t>техническими знаниями по устройству и эксплуатации </a:t>
            </a:r>
            <a:r>
              <a:rPr lang="ru-RU" sz="2200" dirty="0" smtClean="0"/>
              <a:t>велосипеда, СИМ</a:t>
            </a:r>
            <a:endParaRPr lang="ru-RU" sz="2200" dirty="0"/>
          </a:p>
          <a:p>
            <a:pPr lvl="0"/>
            <a:r>
              <a:rPr lang="ru-RU" sz="2200" dirty="0" smtClean="0"/>
              <a:t>- вовлечение детей в пропаганду </a:t>
            </a:r>
            <a:r>
              <a:rPr lang="ru-RU" sz="2200" dirty="0"/>
              <a:t>правил безопасного поведения на </a:t>
            </a:r>
            <a:r>
              <a:rPr lang="ru-RU" sz="2200" dirty="0" smtClean="0"/>
              <a:t>дорогах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3907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51414" y="584068"/>
            <a:ext cx="636161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Квизы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ПБДД (викторины) </a:t>
            </a:r>
            <a:r>
              <a:rPr lang="ru-RU" b="1" dirty="0"/>
              <a:t>это</a:t>
            </a:r>
            <a:r>
              <a:rPr lang="ru-RU" dirty="0"/>
              <a:t> интеллектуально-развлекательная игра в которой нужно отвечать на разные вопросы (в основном на логику и эрудицию, а также про музыку и кино). </a:t>
            </a:r>
            <a:endParaRPr lang="ru-RU" sz="2400" dirty="0"/>
          </a:p>
        </p:txBody>
      </p:sp>
      <p:pic>
        <p:nvPicPr>
          <p:cNvPr id="19458" name="Picture 2" descr="https://static.mvd.ru/upload/site15/document_images/20200427_160305-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98" y="2057799"/>
            <a:ext cx="7168244" cy="44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112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72145" y="584068"/>
            <a:ext cx="7102929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ПДД </a:t>
            </a:r>
          </a:p>
          <a:p>
            <a:pPr algn="ctr"/>
            <a:r>
              <a:rPr lang="ru-RU" dirty="0"/>
              <a:t> (от англ. «</a:t>
            </a:r>
            <a:r>
              <a:rPr lang="ru-RU" b="1" dirty="0" err="1"/>
              <a:t>quest</a:t>
            </a:r>
            <a:r>
              <a:rPr lang="ru-RU" dirty="0"/>
              <a:t>» - поиск, предмет поисков, поиск приключений</a:t>
            </a:r>
            <a:r>
              <a:rPr lang="ru-RU" dirty="0" smtClean="0"/>
              <a:t>) - </a:t>
            </a:r>
            <a:r>
              <a:rPr lang="ru-RU" b="1" dirty="0" smtClean="0"/>
              <a:t>это</a:t>
            </a:r>
            <a:r>
              <a:rPr lang="ru-RU" dirty="0"/>
              <a:t> тип игр, где для прохождения по сюжету необходимо решать различные загадки. Загадки могут быть и довольно тривиальными, но могут быть и весьма сложными, что в свою очередь развивает мышление.</a:t>
            </a:r>
            <a:endParaRPr lang="ru-RU" sz="2400" dirty="0"/>
          </a:p>
        </p:txBody>
      </p:sp>
      <p:pic>
        <p:nvPicPr>
          <p:cNvPr id="20482" name="Picture 2" descr="https://static.mvd.ru/upload/site208/document_images/DSC_4097-8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81" y="3459533"/>
            <a:ext cx="2861945" cy="19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tacon.ru/wp-content/uploads/0/5/9/0592f3f566c8f40232ebb07f5216190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62" y="3150616"/>
            <a:ext cx="3781402" cy="283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7717" t="15602" r="37100" b="20612"/>
          <a:stretch/>
        </p:blipFill>
        <p:spPr>
          <a:xfrm>
            <a:off x="8543736" y="3459533"/>
            <a:ext cx="2948311" cy="22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65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62093" y="1302057"/>
            <a:ext cx="894479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интерактивная игра с сюжетной линией, которая заключается в решении различных головоломок и логических заданий.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  <a:p>
            <a:pPr algn="just"/>
            <a:r>
              <a:rPr lang="ru-RU" dirty="0" smtClean="0"/>
              <a:t>Пример </a:t>
            </a:r>
            <a:r>
              <a:rPr lang="ru-RU" dirty="0" err="1" smtClean="0"/>
              <a:t>квеста</a:t>
            </a:r>
            <a:r>
              <a:rPr lang="ru-RU" dirty="0" smtClean="0"/>
              <a:t>: </a:t>
            </a:r>
            <a:r>
              <a:rPr lang="ru-RU" dirty="0"/>
              <a:t>к ребятам в гости пришел </a:t>
            </a:r>
            <a:r>
              <a:rPr lang="ru-RU" dirty="0" smtClean="0"/>
              <a:t>инспектор </a:t>
            </a:r>
            <a:r>
              <a:rPr lang="ru-RU" dirty="0"/>
              <a:t>ГИБДД со шкатулкой, в которой спрятаны подарки, но чтобы открыть данную шкатулку им необходимо подобрать правильный ключ. </a:t>
            </a:r>
            <a:endParaRPr lang="ru-RU" dirty="0" smtClean="0"/>
          </a:p>
          <a:p>
            <a:pPr algn="just"/>
            <a:r>
              <a:rPr lang="ru-RU" dirty="0" smtClean="0"/>
              <a:t>По </a:t>
            </a:r>
            <a:r>
              <a:rPr lang="ru-RU" dirty="0"/>
              <a:t>условиям </a:t>
            </a:r>
            <a:r>
              <a:rPr lang="ru-RU" dirty="0" err="1"/>
              <a:t>квеста</a:t>
            </a:r>
            <a:r>
              <a:rPr lang="ru-RU" dirty="0"/>
              <a:t> всего было 5 ключей в конвертах с заданиями по правилам дорожного движения, которые были спрятаны в группе. Ребята отгадывали загадки и отвечали на сложные вопросы по правилам дорожного движения, собирали по категориям дорожные знаки, самостоятельно соорудили из подручных средств светофор, собрали большой </a:t>
            </a:r>
            <a:r>
              <a:rPr lang="ru-RU" dirty="0" err="1"/>
              <a:t>пазл</a:t>
            </a:r>
            <a:r>
              <a:rPr lang="ru-RU" dirty="0"/>
              <a:t> – велосипед и играли в веселую игру «Передай жезл!». В завершение </a:t>
            </a:r>
            <a:r>
              <a:rPr lang="ru-RU" dirty="0" err="1"/>
              <a:t>квеста</a:t>
            </a:r>
            <a:r>
              <a:rPr lang="ru-RU" dirty="0"/>
              <a:t> воспитанники вместе с инспектором ГИБДД станцевали танец под увлекательную песенку «По правилам дорожного движения» и посмотрели интересный фильм по правилам дорожного движения «Горки зимой». Преодолев все испытания, ребята разыскали нужный ключ и открыли заветную шкатулку, а там их ждали небольшие сюрпризы в виде </a:t>
            </a:r>
            <a:r>
              <a:rPr lang="ru-RU" dirty="0" err="1"/>
              <a:t>световозвращающих</a:t>
            </a:r>
            <a:r>
              <a:rPr lang="ru-RU" dirty="0"/>
              <a:t> наклеек!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8217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2734" y="3111609"/>
            <a:ext cx="106017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ВОДИТЕЛЬ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лицо, управляющее каким-либо транспортным средством, погонщик, ведущий по дороге вьючных, верховых животных или стадо. К водителю приравнивается обучающий вождению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2050" name="Picture 2" descr="https://avatars.mds.yandex.net/i?id=19fcc25ec80b72f3d467fe5146b404b8-5704334-images-thumbs&amp;ref=rim&amp;n=33&amp;w=252&amp;h=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12" y="424783"/>
            <a:ext cx="3525773" cy="23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574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28915" y="1092896"/>
            <a:ext cx="38834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Рисунки-фантазии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1578" t="15082" r="32300" b="23160"/>
          <a:stretch/>
        </p:blipFill>
        <p:spPr>
          <a:xfrm>
            <a:off x="2782387" y="1938001"/>
            <a:ext cx="7210698" cy="44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71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63957" y="584068"/>
            <a:ext cx="67273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КВН по ПДД</a:t>
            </a:r>
          </a:p>
          <a:p>
            <a:pPr algn="ctr"/>
            <a:r>
              <a:rPr lang="ru-RU" b="1" dirty="0"/>
              <a:t>это</a:t>
            </a:r>
            <a:r>
              <a:rPr lang="ru-RU" dirty="0"/>
              <a:t> соревнование в собственном остроумии. Инсценировка старых анекдотов, юмористических полотен из бескрайних просторах Интернета, или даже сочинение собственных выступлений путем перекомпоновки шуток</a:t>
            </a:r>
            <a:endParaRPr lang="ru-RU" sz="2400" dirty="0"/>
          </a:p>
        </p:txBody>
      </p:sp>
      <p:pic>
        <p:nvPicPr>
          <p:cNvPr id="21506" name="Picture 2" descr="https://i.ytimg.com/vi/1alOH2JORec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8" y="2374975"/>
            <a:ext cx="7553506" cy="42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34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5737" y="553290"/>
            <a:ext cx="918318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Стендап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ПДД</a:t>
            </a:r>
          </a:p>
          <a:p>
            <a:pPr algn="ctr"/>
            <a:r>
              <a:rPr lang="ru-RU" b="1" dirty="0"/>
              <a:t>это</a:t>
            </a:r>
            <a:r>
              <a:rPr lang="ru-RU" dirty="0"/>
              <a:t> </a:t>
            </a:r>
            <a:r>
              <a:rPr lang="ru-RU" b="1" dirty="0"/>
              <a:t>юмористический</a:t>
            </a:r>
            <a:r>
              <a:rPr lang="ru-RU" dirty="0"/>
              <a:t> </a:t>
            </a:r>
            <a:r>
              <a:rPr lang="ru-RU" b="1" dirty="0"/>
              <a:t>жанр</a:t>
            </a:r>
            <a:r>
              <a:rPr lang="ru-RU" dirty="0"/>
              <a:t>, в котором комик, выступая перед публикой, высказывает свое мнение на темы, которые его тревожат, раздражают или </a:t>
            </a:r>
            <a:r>
              <a:rPr lang="ru-RU" dirty="0" smtClean="0"/>
              <a:t>радуют</a:t>
            </a:r>
          </a:p>
          <a:p>
            <a:pPr algn="ctr"/>
            <a:r>
              <a:rPr lang="ru-RU" sz="2000" dirty="0" err="1" smtClean="0"/>
              <a:t>Стендап</a:t>
            </a:r>
            <a:r>
              <a:rPr lang="ru-RU" sz="2000" dirty="0" smtClean="0"/>
              <a:t> Валентина Сидорова «В на дорогу»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www.youtube.com/watch?v=jBBPhd_KVOw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24578" name="Picture 2" descr="https://info.sibnet.ru/ni/536/536732w_15261849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648" y="2402328"/>
            <a:ext cx="6543365" cy="436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184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63957" y="1138065"/>
            <a:ext cx="67273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уголок по ПДД</a:t>
            </a:r>
          </a:p>
        </p:txBody>
      </p:sp>
      <p:pic>
        <p:nvPicPr>
          <p:cNvPr id="23554" name="Picture 2" descr="https://www.polymercenter.ru/upload/iblock/3af/3afc004f6b5318ad413c5197a42cd4c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76" y="1841862"/>
            <a:ext cx="5868954" cy="480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84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63957" y="722567"/>
            <a:ext cx="672737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Флешмобы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ПДД</a:t>
            </a:r>
          </a:p>
          <a:p>
            <a:pPr algn="ctr"/>
            <a:r>
              <a:rPr lang="ru-RU" dirty="0"/>
              <a:t>заранее спланированная массовая акция, в которой большая группа людей появляется в общественном месте, выполняет заранее оговорённые действия (сценарий)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s://revizornews.ru/uploads/post/201811/7743-224e317bb4349bd351cbe3aed6dcce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57" y="2173061"/>
            <a:ext cx="7159625" cy="404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588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22674" y="957261"/>
            <a:ext cx="67273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Зарядки и физминутки БДД</a:t>
            </a:r>
          </a:p>
        </p:txBody>
      </p:sp>
      <p:pic>
        <p:nvPicPr>
          <p:cNvPr id="26626" name="Picture 2" descr="https://new-variant.ru/wp-content/uploads/2017/07/1-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70" y="1894148"/>
            <a:ext cx="6624048" cy="44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82322" y="2572025"/>
            <a:ext cx="2791097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цель физминутки- активно изменить деятельность детей и взрослых,  и этим ослабить наступающее утомление, а затем снова переключить ребенка  и себя на продолжение занятий.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69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63957" y="814900"/>
            <a:ext cx="672737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Марафон по БДД - </a:t>
            </a:r>
            <a:r>
              <a:rPr lang="ru-RU" dirty="0"/>
              <a:t>это длительное соревнование, состоящее из нескольких этапов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531" y="5934670"/>
            <a:ext cx="11368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https://www.safetystart.online/%D0%BC%D0%B0%D1%80%D0%B0%D1%84%D0%BE%D0%BD-%D0%BF%D0%BE-%</a:t>
            </a:r>
            <a:r>
              <a:rPr lang="ru-RU" dirty="0" smtClean="0">
                <a:hlinkClick r:id="rId3"/>
              </a:rPr>
              <a:t>D0%B1%D0%B4%D0%B4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7650" name="Picture 2" descr="http://inzvenigorod.ru/upload/gallery/202/43202_2745958d24d31d6b2ba85ca2dfdefb4c9a78e2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1" y="2538174"/>
            <a:ext cx="3662772" cy="24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tvkrasnodar.ru/upload/iblock/009/0092829e567df490006390e70159c3f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433" y="2694927"/>
            <a:ext cx="3290418" cy="219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s://92.xn--b1aew.xn--p1ai/upload/site110/document_images/09_23_SOSh_6_GIBDD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3" y="2325816"/>
            <a:ext cx="3662773" cy="274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45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29698" name="Picture 2" descr="https://cdn.culture.ru/images/ad565a9e-4021-565f-ae5c-008c8aeefc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91" y="1061122"/>
            <a:ext cx="7498530" cy="531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786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63957" y="676401"/>
            <a:ext cx="672737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Брейн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-ринг- </a:t>
            </a:r>
            <a:r>
              <a:rPr lang="ru-RU" dirty="0" smtClean="0"/>
              <a:t>состязание</a:t>
            </a:r>
            <a:r>
              <a:rPr lang="ru-RU" dirty="0"/>
              <a:t>, в </a:t>
            </a:r>
            <a:r>
              <a:rPr lang="ru-RU" dirty="0" smtClean="0"/>
              <a:t>котором </a:t>
            </a:r>
            <a:r>
              <a:rPr lang="ru-RU" dirty="0"/>
              <a:t>побеждает более эрудированная команда, проявившая более быструю реакцию в ответах на вопросы ведущего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6" name="Picture 4" descr="https://strogino.mos.ru/upload/medialibrary/92c/str-upr-p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42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591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19904" y="2055488"/>
            <a:ext cx="9957845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результатам вожатской практики необходимо предоставить отчетные документы: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200" dirty="0" smtClean="0"/>
              <a:t>1. Справку с описанием проведенного мероприятия по ПБДД, на какую категорию участников дорожного движения направлено, количество участников, возрастная категория, результат.</a:t>
            </a:r>
          </a:p>
          <a:p>
            <a:pPr lvl="0"/>
            <a:r>
              <a:rPr lang="ru-RU" sz="2200" dirty="0" smtClean="0"/>
              <a:t>2. Фотоотчет.</a:t>
            </a:r>
          </a:p>
        </p:txBody>
      </p:sp>
    </p:spTree>
    <p:extLst>
      <p:ext uri="{BB962C8B-B14F-4D97-AF65-F5344CB8AC3E}">
        <p14:creationId xmlns:p14="http://schemas.microsoft.com/office/powerpoint/2010/main" val="3427753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70663" y="2032989"/>
            <a:ext cx="78246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ПАССАЖИР</a:t>
            </a:r>
          </a:p>
          <a:p>
            <a:pPr algn="just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лицо, кроме водителя, находящееся в транспортном средстве (на нем), а также лицо, которое входит в транспортное средство (садится на него) или выходит из транспортного средства (сходит с него)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3078" name="Picture 6" descr="https://thumbs.dreamstime.com/b/%D0%BC%D0%B5%D1%81%D1%82%D0%BE-%D0%B4%D0%B5%D0%B2%D1%83%D1%88%D0%BA%D0%B8-%D0%B0%D0%B2%D1%82%D0%BE%D0%BC%D0%BE%D0%B1%D0%B8%D0%BB%D1%8F-204796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0" y="1998605"/>
            <a:ext cx="2669801" cy="40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48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23961" y="1166071"/>
            <a:ext cx="9957845" cy="61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РЕСУРСЫ ПО БДД</a:t>
            </a: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ибдд.рф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дорожныеловушки.рф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sakla.ru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юидроссии.рф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 «Город дорог» 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://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pdd.nd.ru/view_doc.html?mode=default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bezdtp.ru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dddgazeta.ru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Всероссийская газета</a:t>
            </a: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1901643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23961" y="1370382"/>
            <a:ext cx="9957845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ПАПКА С МАТЕРИАЛАМИ ПО БДД </a:t>
            </a: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2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49" y="2262051"/>
            <a:ext cx="4595949" cy="459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02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5100" y="3155079"/>
            <a:ext cx="9664700" cy="547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002060"/>
                </a:solidFill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/>
              <a:t>Берегите себя  и учите этому других!</a:t>
            </a:r>
          </a:p>
          <a:p>
            <a:pPr algn="ctr"/>
            <a:endParaRPr lang="ru-RU" sz="5400" dirty="0"/>
          </a:p>
          <a:p>
            <a:pPr algn="ctr"/>
            <a:r>
              <a:rPr lang="ru-RU" sz="5400" dirty="0" smtClean="0"/>
              <a:t> Соблюдайте ПДД!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32" y="4932868"/>
            <a:ext cx="1514859" cy="1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3168" y="1226103"/>
            <a:ext cx="1060179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ВЕЛОСИПЕД</a:t>
            </a:r>
          </a:p>
          <a:p>
            <a:pPr algn="ctr"/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транспортное средство, кроме инвалидных колясок, которое имеет по крайней мере два колеса и приводится в движение как правило мускульной энергией лиц, находящихся на этом транспортном средстве, в частности при помощи педалей и рукояток, и может также иметь электродвигатель номинальной максимальной мощностью в режиме длительной нагрузки, не превышающей 0,25 кВт, автоматически отключающийся на скорости более 25 км/ч.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s://images.all-free-download.com/images/graphiclarge/bicycle_silhouette_311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83" y="68636"/>
            <a:ext cx="1825816" cy="17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187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9428" y="2788770"/>
            <a:ext cx="10601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ВЕЛОСИПЕДИСТ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лицо, управляющее велосипедом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5122" name="Picture 2" descr="https://w7.pngwing.com/pngs/490/1017/png-transparent-cycling-bicycle-cycling-sport-bicycle-frame-bicyc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530" y="1579055"/>
            <a:ext cx="1393702" cy="114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930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4926" y="2272129"/>
            <a:ext cx="1060179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ПЕШЕХОД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лицо,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находящееся вне транспортного средства на дороге либо на пешеходной и велопешеходной дорожке и не производящее на них работу. К пешеходам приравниваются лица, передвигающиеся в инвалидных колясках, ведущие велосипед, мопед, мотоцикл, везущие санки, тележку, детскую или инвалидную коляску, а также использующие для передвижения роликовые коньки, самокаты и иные аналогичные средства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6146" name="Picture 2" descr="https://static7.depositphotos.com/1006188/771/v/950/depositphotos_7714809-stock-illustration-pedestrian-cross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91" y="306212"/>
            <a:ext cx="2470060" cy="196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89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8759" y="2793778"/>
            <a:ext cx="106017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Дорожно-транспортное происшествие (ДТП) 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событие, возникшее в процессе движения по дороге транспортного средства и с его участием, при котором погибли или ранены люди, повреждены транспортные средства, сооружения, грузы либо причинен иной материальный ущерб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7170" name="Picture 2" descr="https://auto-shop-partner.com/assets/images/img18a-990x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3" y="584068"/>
            <a:ext cx="3306083" cy="229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402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16854</TotalTime>
  <Words>1189</Words>
  <Application>Microsoft Office PowerPoint</Application>
  <PresentationFormat>Широкоэкранный</PresentationFormat>
  <Paragraphs>192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Segoe Print</vt:lpstr>
      <vt:lpstr>Times New Roman</vt:lpstr>
      <vt:lpstr>1_Тема Office</vt:lpstr>
      <vt:lpstr>Правильное поведение на дороге — залог общей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Идеи активностей в БТЛ каналах  в рамках кампании  «Сложности перехода»</dc:title>
  <dc:creator>Valentina Kulbitskay</dc:creator>
  <cp:lastModifiedBy>Галина</cp:lastModifiedBy>
  <cp:revision>255</cp:revision>
  <dcterms:created xsi:type="dcterms:W3CDTF">2016-09-23T06:53:26Z</dcterms:created>
  <dcterms:modified xsi:type="dcterms:W3CDTF">2022-05-11T22:24:16Z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625848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