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5" r:id="rId4"/>
    <p:sldId id="290" r:id="rId5"/>
    <p:sldId id="286" r:id="rId6"/>
    <p:sldId id="291" r:id="rId7"/>
    <p:sldId id="292" r:id="rId8"/>
    <p:sldId id="293" r:id="rId9"/>
    <p:sldId id="295" r:id="rId10"/>
    <p:sldId id="288" r:id="rId11"/>
    <p:sldId id="294" r:id="rId12"/>
    <p:sldId id="289" r:id="rId13"/>
    <p:sldId id="259" r:id="rId14"/>
    <p:sldId id="260" r:id="rId15"/>
    <p:sldId id="261" r:id="rId16"/>
    <p:sldId id="262" r:id="rId17"/>
    <p:sldId id="263" r:id="rId18"/>
    <p:sldId id="266" r:id="rId19"/>
    <p:sldId id="269" r:id="rId20"/>
    <p:sldId id="270" r:id="rId21"/>
    <p:sldId id="271" r:id="rId22"/>
    <p:sldId id="272" r:id="rId23"/>
    <p:sldId id="274" r:id="rId24"/>
    <p:sldId id="277" r:id="rId25"/>
    <p:sldId id="278" r:id="rId26"/>
    <p:sldId id="281" r:id="rId27"/>
    <p:sldId id="282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DCB"/>
    <a:srgbClr val="E24CD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работа\шаблоны для презентации\дети выглядывают\шаблон 2 титульни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2123728" y="3140968"/>
            <a:ext cx="67687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Артикуляционная</a:t>
            </a:r>
          </a:p>
          <a:p>
            <a:pPr algn="ctr"/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гимнастика</a:t>
            </a:r>
          </a:p>
          <a:p>
            <a:pPr algn="ctr"/>
            <a:endParaRPr lang="ru-RU" sz="4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457200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060849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Взрослый показывает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выполнение упражнения.</a:t>
            </a:r>
          </a:p>
          <a:p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1026" name="Picture 2" descr="D:\Desktop\картинки\X5hQ-Af10J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5422404" y="1988840"/>
            <a:ext cx="3721596" cy="384564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4398496"/>
            <a:ext cx="46440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Упражнение делает ребенок, а взрослый контролирует выполнение.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243408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060849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Если у ребенка не получается какое-то движение, ему необходимо помочь (шпателем, ручкой чайной ложки или просто чистым пальцем).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4" name="Picture 2" descr="D:\Desktop\картинки\lechenie-gorla-u-detej-krasnoe-gorlo-500x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134657"/>
            <a:ext cx="4392488" cy="2723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171400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276873"/>
            <a:ext cx="932452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/>
              <a:t>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Для того, чтобы ребенок нашел правильное положение языка, например, облизал верхнюю губу, можно намазать ее вареньем, шоколадом или чем-то еще, что любит ваш ребенок. </a:t>
            </a:r>
          </a:p>
          <a:p>
            <a:pPr algn="ctr"/>
            <a:endParaRPr lang="ru-RU" sz="2800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3074" name="Picture 2" descr="D:\Desktop\картинки\45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293096"/>
            <a:ext cx="3665189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457200"/>
            <a:ext cx="9753600" cy="7315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1700808"/>
            <a:ext cx="727280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Упражнения артикуляционной гимнастики</a:t>
            </a:r>
          </a:p>
          <a:p>
            <a:pPr algn="ctr"/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Desktop\Рисунок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4F3EE"/>
              </a:clrFrom>
              <a:clrTo>
                <a:srgbClr val="F4F3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725144"/>
            <a:ext cx="1552105" cy="1368152"/>
          </a:xfrm>
          <a:prstGeom prst="rect">
            <a:avLst/>
          </a:prstGeom>
          <a:noFill/>
        </p:spPr>
      </p:pic>
      <p:pic>
        <p:nvPicPr>
          <p:cNvPr id="4099" name="Picture 3" descr="D:\Desktop\Рисунок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DFE"/>
              </a:clrFrom>
              <a:clrTo>
                <a:srgbClr val="F9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4869160"/>
            <a:ext cx="1656184" cy="1536231"/>
          </a:xfrm>
          <a:prstGeom prst="rect">
            <a:avLst/>
          </a:prstGeom>
          <a:noFill/>
        </p:spPr>
      </p:pic>
      <p:pic>
        <p:nvPicPr>
          <p:cNvPr id="4100" name="Picture 4" descr="D:\Desktop\Рисунок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4797152"/>
            <a:ext cx="1510531" cy="1462879"/>
          </a:xfrm>
          <a:prstGeom prst="rect">
            <a:avLst/>
          </a:prstGeom>
          <a:noFill/>
        </p:spPr>
      </p:pic>
      <p:pic>
        <p:nvPicPr>
          <p:cNvPr id="4101" name="Picture 5" descr="D:\Desktop\Рисунок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4797152"/>
            <a:ext cx="1616889" cy="1512168"/>
          </a:xfrm>
          <a:prstGeom prst="rect">
            <a:avLst/>
          </a:prstGeom>
          <a:noFill/>
        </p:spPr>
      </p:pic>
      <p:pic>
        <p:nvPicPr>
          <p:cNvPr id="10" name="Picture 4" descr="D:\Desktop\ъ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2276872"/>
            <a:ext cx="1440160" cy="1911717"/>
          </a:xfrm>
          <a:prstGeom prst="rect">
            <a:avLst/>
          </a:prstGeom>
          <a:noFill/>
        </p:spPr>
      </p:pic>
      <p:pic>
        <p:nvPicPr>
          <p:cNvPr id="11" name="Picture 8" descr="D:\Desktop\ъд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52536" y="2348880"/>
            <a:ext cx="1496569" cy="19608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2050" name="Picture 2" descr="D:\Desktop\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88640"/>
            <a:ext cx="2435288" cy="2376264"/>
          </a:xfrm>
          <a:prstGeom prst="rect">
            <a:avLst/>
          </a:prstGeom>
          <a:noFill/>
        </p:spPr>
      </p:pic>
      <p:pic>
        <p:nvPicPr>
          <p:cNvPr id="7" name="Picture 7" descr="D:\Desktop\ж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4553744"/>
            <a:ext cx="3478975" cy="230425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20688"/>
            <a:ext cx="538129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Блинчики</a:t>
            </a:r>
          </a:p>
          <a:p>
            <a:endParaRPr lang="ru-RU" sz="54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Улыбнуться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Приоткрыть рот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Положить широкий язык на нижнюю губу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04665"/>
            <a:ext cx="66784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Чашечка</a:t>
            </a:r>
            <a:r>
              <a:rPr lang="ru-RU" sz="28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Улыбнуться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Широко открыть рот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Высунуть широкий язык и придать ему форму «чашечки»</a:t>
            </a:r>
          </a:p>
        </p:txBody>
      </p:sp>
      <p:pic>
        <p:nvPicPr>
          <p:cNvPr id="4" name="Picture 2" descr="D:\Desktop\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88640"/>
            <a:ext cx="2376264" cy="2146303"/>
          </a:xfrm>
          <a:prstGeom prst="rect">
            <a:avLst/>
          </a:prstGeom>
          <a:noFill/>
        </p:spPr>
      </p:pic>
      <p:pic>
        <p:nvPicPr>
          <p:cNvPr id="7" name="Picture 5" descr="D:\Desktop\жж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4697760"/>
            <a:ext cx="2754912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Слонёнок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Вытянуть вперед губы, образовать «хобот слона»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«Набирать водичку», слегка причмокивая</a:t>
            </a:r>
          </a:p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при этом</a:t>
            </a: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Desktop\щ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2040795" cy="1872208"/>
          </a:xfrm>
          <a:prstGeom prst="rect">
            <a:avLst/>
          </a:prstGeom>
          <a:noFill/>
        </p:spPr>
      </p:pic>
      <p:pic>
        <p:nvPicPr>
          <p:cNvPr id="8" name="Picture 6" descr="D:\Desktop\жщщ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4186959"/>
            <a:ext cx="2448272" cy="2835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Лягушка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Растянуть губы в улыбке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Напряженно произносить звук И</a:t>
            </a:r>
          </a:p>
          <a:p>
            <a:endPara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Desktop\э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2656"/>
            <a:ext cx="2230437" cy="1936750"/>
          </a:xfrm>
          <a:prstGeom prst="rect">
            <a:avLst/>
          </a:prstGeom>
          <a:noFill/>
        </p:spPr>
      </p:pic>
      <p:pic>
        <p:nvPicPr>
          <p:cNvPr id="9" name="Picture 3" descr="D:\Desktop\Рисух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4375586"/>
            <a:ext cx="3024336" cy="2482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Змейка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Приоткрыть рот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Узкий язык сильно выдвинуть вперед и убрать в глубь рта</a:t>
            </a: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D: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60648"/>
            <a:ext cx="2445447" cy="1704008"/>
          </a:xfrm>
          <a:prstGeom prst="rect">
            <a:avLst/>
          </a:prstGeom>
          <a:noFill/>
        </p:spPr>
      </p:pic>
      <p:pic>
        <p:nvPicPr>
          <p:cNvPr id="9" name="Picture 4" descr="Рисунок2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98511" y="3717032"/>
            <a:ext cx="2253609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Тесто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Улыбнуться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Пошлёпать языком между губами - «па-па-па»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Покусать кончик язык зубами – «та-та-та»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Чередовать эти два движения</a:t>
            </a:r>
          </a:p>
          <a:p>
            <a:pPr>
              <a:buFont typeface="Wingdings" pitchFamily="2" charset="2"/>
              <a:buChar char="Ø"/>
            </a:pPr>
            <a:endPara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Desktop\л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60648"/>
            <a:ext cx="2051058" cy="1678236"/>
          </a:xfrm>
          <a:prstGeom prst="rect">
            <a:avLst/>
          </a:prstGeom>
          <a:noFill/>
        </p:spPr>
      </p:pic>
      <p:pic>
        <p:nvPicPr>
          <p:cNvPr id="2051" name="Picture 3" descr="D:\Desktop\ж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60648"/>
            <a:ext cx="2192854" cy="1684015"/>
          </a:xfrm>
          <a:prstGeom prst="rect">
            <a:avLst/>
          </a:prstGeom>
          <a:noFill/>
        </p:spPr>
      </p:pic>
      <p:pic>
        <p:nvPicPr>
          <p:cNvPr id="8" name="Picture 4" descr="Рисунок1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4615335"/>
            <a:ext cx="2448272" cy="224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988840"/>
            <a:ext cx="86764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Артикуляционная гимнастика  -</a:t>
            </a:r>
          </a:p>
          <a:p>
            <a:r>
              <a:rPr lang="ru-RU" sz="3600" i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это специальные упражнения, направленные на укрепление мышц </a:t>
            </a:r>
          </a:p>
          <a:p>
            <a:r>
              <a:rPr lang="ru-RU" sz="3600" i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языка и губ.</a:t>
            </a:r>
          </a:p>
          <a:p>
            <a:pPr algn="ctr"/>
            <a:endParaRPr lang="ru-RU" sz="36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4077072"/>
            <a:ext cx="51125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– выработка правильных, полноценных движений губ и языка, необходимых для правильного произношения звуков.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Desktop\Рисунок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3325" y="3212976"/>
            <a:ext cx="1590675" cy="1450975"/>
          </a:xfrm>
          <a:prstGeom prst="rect">
            <a:avLst/>
          </a:prstGeom>
          <a:noFill/>
        </p:spPr>
      </p:pic>
      <p:pic>
        <p:nvPicPr>
          <p:cNvPr id="9" name="Picture 8" descr="часы (1)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725144"/>
            <a:ext cx="1681232" cy="170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243408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Варенье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Улыбнуться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Открыть рот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Широким языком в форме «чашечки» облизать верхнюю губу внутрь рта</a:t>
            </a: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Desktop\Рис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76672"/>
            <a:ext cx="2425251" cy="1578877"/>
          </a:xfrm>
          <a:prstGeom prst="rect">
            <a:avLst/>
          </a:prstGeom>
          <a:noFill/>
        </p:spPr>
      </p:pic>
      <p:pic>
        <p:nvPicPr>
          <p:cNvPr id="8" name="Picture 4" descr="Рисунок2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4869160"/>
            <a:ext cx="1860114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243408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Качели    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Улыбнуться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Открыть рот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Кончик языка за верхние зубы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Кончик языка за нижние зубы</a:t>
            </a: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Desktop\качели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4869160"/>
            <a:ext cx="1777846" cy="1814885"/>
          </a:xfrm>
          <a:prstGeom prst="rect">
            <a:avLst/>
          </a:prstGeom>
          <a:noFill/>
        </p:spPr>
      </p:pic>
      <p:pic>
        <p:nvPicPr>
          <p:cNvPr id="1026" name="Picture 2" descr="D:\Desktop\Рисунок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60648"/>
            <a:ext cx="1807875" cy="1565151"/>
          </a:xfrm>
          <a:prstGeom prst="rect">
            <a:avLst/>
          </a:prstGeom>
          <a:noFill/>
        </p:spPr>
      </p:pic>
      <p:pic>
        <p:nvPicPr>
          <p:cNvPr id="1027" name="Picture 3" descr="D:\Desktop\Рисунок1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1196752"/>
            <a:ext cx="1944216" cy="1508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Часики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Улыбнуться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Открыть рот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Кончик языка (как часовую стрелку) переводить из одного угла рта в другой</a:t>
            </a:r>
          </a:p>
          <a:p>
            <a:pPr>
              <a:buFont typeface="Wingdings" pitchFamily="2" charset="2"/>
              <a:buChar char="Ø"/>
            </a:pPr>
            <a:endPara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D:\Desktop\часы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1315" y="4293096"/>
            <a:ext cx="1550873" cy="2564904"/>
          </a:xfrm>
          <a:prstGeom prst="rect">
            <a:avLst/>
          </a:prstGeom>
          <a:noFill/>
        </p:spPr>
      </p:pic>
      <p:pic>
        <p:nvPicPr>
          <p:cNvPr id="2050" name="Picture 2" descr="D:\Desktop\i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424213"/>
            <a:ext cx="2160240" cy="2044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Ёжик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Рот закрыт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Круговые движения языком между губами и зубами то в одну, то в другую сторону</a:t>
            </a: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img02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139952" y="4581128"/>
            <a:ext cx="2385636" cy="2276872"/>
          </a:xfrm>
          <a:prstGeom prst="rect">
            <a:avLst/>
          </a:prstGeom>
          <a:noFill/>
        </p:spPr>
      </p:pic>
      <p:pic>
        <p:nvPicPr>
          <p:cNvPr id="4098" name="Picture 2" descr="D:\Desktop\Рисунок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60648"/>
            <a:ext cx="2160240" cy="19998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Индюк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Языком быстро двигать по верхней губе «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Рисунок2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4709896"/>
            <a:ext cx="1944216" cy="2148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D:\Desktop\Рисунок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04664"/>
            <a:ext cx="1978242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Грибок 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Улыбнуться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Открыть рот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«Приклеить» язык к небу</a:t>
            </a:r>
          </a:p>
          <a:p>
            <a:endPara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D:\Desktop\Рисунок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4963073"/>
            <a:ext cx="1956653" cy="1894927"/>
          </a:xfrm>
          <a:prstGeom prst="rect">
            <a:avLst/>
          </a:prstGeom>
          <a:noFill/>
        </p:spPr>
      </p:pic>
      <p:pic>
        <p:nvPicPr>
          <p:cNvPr id="8194" name="Picture 2" descr="D:\Desktop\Рисунок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04664"/>
            <a:ext cx="2189163" cy="1755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4572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Лошадка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Приоткрыть рот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Губы в улыбке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«Цокать» языком (как цокают копытами лошадки)</a:t>
            </a: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D:\Desktop\Рисунок1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285653"/>
            <a:ext cx="1944216" cy="2572347"/>
          </a:xfrm>
          <a:prstGeom prst="rect">
            <a:avLst/>
          </a:prstGeom>
          <a:noFill/>
        </p:spPr>
      </p:pic>
      <p:pic>
        <p:nvPicPr>
          <p:cNvPr id="11267" name="Picture 3" descr="D:\Desktop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88640"/>
            <a:ext cx="2116904" cy="16310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76672"/>
            <a:ext cx="66784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Дятел</a:t>
            </a: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Приоткрыть рот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Быстро произносить «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img00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BFA"/>
              </a:clrFrom>
              <a:clrTo>
                <a:srgbClr val="F7FBFA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716015" y="4653136"/>
            <a:ext cx="1862585" cy="1926965"/>
          </a:xfrm>
          <a:prstGeom prst="rect">
            <a:avLst/>
          </a:prstGeom>
          <a:noFill/>
        </p:spPr>
      </p:pic>
      <p:pic>
        <p:nvPicPr>
          <p:cNvPr id="12290" name="Picture 2" descr="D:\Desktop\Рисунок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04664"/>
            <a:ext cx="2203027" cy="16771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работа\шаблоны для презентации\дети выглядывают\шаблон 2 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1700809"/>
            <a:ext cx="66784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marL="342900" indent="-342900"/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364462"/>
            <a:ext cx="9144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по проведению артикуляционной гимнастики:</a:t>
            </a:r>
          </a:p>
          <a:p>
            <a:endParaRPr lang="ru-RU" sz="3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Проводить артикуляционную 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гимнастику нужно ежедневно, 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чтобы вырабатываемые 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у детей навыки закреплялись. </a:t>
            </a:r>
          </a:p>
          <a:p>
            <a:pPr lvl="8" algn="ctr"/>
            <a:endParaRPr lang="ru-RU" sz="2800" b="1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8" name="Picture 4" descr="D:\Desktop\картинки\i (16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57900" y="4293096"/>
            <a:ext cx="3086100" cy="2047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364462"/>
            <a:ext cx="91440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i="1" dirty="0" smtClean="0">
              <a:solidFill>
                <a:srgbClr val="E31DCB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Лучше выполнять упражнения 3-4 раза 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 день по 3-5 минут. </a:t>
            </a: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Не следует предлагать детям более 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2-3 упражнений за раз.   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D:\Desktop\картинки\ca737a5de5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59166"/>
            <a:ext cx="2836166" cy="2798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708920"/>
            <a:ext cx="9144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Каждое упражнение выполняется по 5-7 раз.</a:t>
            </a:r>
            <a:r>
              <a:rPr lang="ru-RU" sz="3200" dirty="0" smtClean="0"/>
              <a:t> </a:t>
            </a: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Из выполняемых двух-трех упражнений новым 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может быть только одно.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Desktop\картинки\i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0151" y="4293097"/>
            <a:ext cx="3423849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636912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Если же ребенок выполняет какое-то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упражнение недостаточно хорошо, 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не следует вводить новых упражнений,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лучше отрабатывать 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старый материал.</a:t>
            </a:r>
          </a:p>
          <a:p>
            <a:pPr>
              <a:buFont typeface="Wingdings" pitchFamily="2" charset="2"/>
              <a:buChar char="Ø"/>
            </a:pP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4098" name="Picture 2" descr="D:\Desktop\картинки\rechevaya_gotovnos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26696" y="4005064"/>
            <a:ext cx="2852936" cy="2852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492896"/>
            <a:ext cx="914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/>
              <a:t>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Артикуляционную гимнастику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выполняют сидя. 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5123" name="Picture 3" descr="D:\Desktop\картинки\3bdbc496f9a1f7e0ad9ae7589b2f1033.jpe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573016"/>
            <a:ext cx="3776696" cy="2954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276873"/>
            <a:ext cx="91440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/>
              <a:t>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Ребенок должен хорошо видеть лицо взрослого, а также свое лицо, чтобы самостоятельно контролировать правильность выполнения упражнений. </a:t>
            </a:r>
          </a:p>
          <a:p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6146" name="Picture 2" descr="D:\Desktop\картинки\505112a2f2d3992731797c6f0f1eae68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4013959"/>
            <a:ext cx="3238818" cy="25510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работа\шаблоны для презентации\дети выглядывают\шаблон 2 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" y="2060849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E31DCB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/>
              <a:t>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проведения артикуляционной гимнастики</a:t>
            </a: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Взрослый рассказывает о предстоящем упражнении, используя игровые приемы. </a:t>
            </a:r>
          </a:p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7170" name="Picture 2" descr="D:\Desktop\картинки\o-NANNY-facebo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499148"/>
            <a:ext cx="4717704" cy="2358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352</Words>
  <Application>Microsoft Office PowerPoint</Application>
  <PresentationFormat>Экран (4:3)</PresentationFormat>
  <Paragraphs>122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Санек</dc:creator>
  <cp:lastModifiedBy>Пользователь Windows</cp:lastModifiedBy>
  <cp:revision>53</cp:revision>
  <dcterms:created xsi:type="dcterms:W3CDTF">2016-02-28T12:58:30Z</dcterms:created>
  <dcterms:modified xsi:type="dcterms:W3CDTF">2020-04-04T13:34:01Z</dcterms:modified>
</cp:coreProperties>
</file>