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90" r:id="rId5"/>
    <p:sldId id="286" r:id="rId6"/>
    <p:sldId id="291" r:id="rId7"/>
    <p:sldId id="292" r:id="rId8"/>
    <p:sldId id="293" r:id="rId9"/>
    <p:sldId id="295" r:id="rId10"/>
    <p:sldId id="288" r:id="rId11"/>
    <p:sldId id="294" r:id="rId12"/>
    <p:sldId id="289" r:id="rId13"/>
    <p:sldId id="259" r:id="rId14"/>
    <p:sldId id="260" r:id="rId15"/>
    <p:sldId id="261" r:id="rId16"/>
    <p:sldId id="262" r:id="rId17"/>
    <p:sldId id="263" r:id="rId18"/>
    <p:sldId id="266" r:id="rId19"/>
    <p:sldId id="269" r:id="rId20"/>
    <p:sldId id="270" r:id="rId21"/>
    <p:sldId id="271" r:id="rId22"/>
    <p:sldId id="272" r:id="rId23"/>
    <p:sldId id="274" r:id="rId24"/>
    <p:sldId id="277" r:id="rId25"/>
    <p:sldId id="278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CB"/>
    <a:srgbClr val="E24C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работа\шаблоны для презентации\дети выглядывают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23728" y="3140968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гимнастика</a:t>
            </a:r>
          </a:p>
          <a:p>
            <a:pPr algn="ctr"/>
            <a:endParaRPr 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72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060849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Взрослый показывает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выполнение упражнения.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1026" name="Picture 2" descr="D:\Desktop\картинки\X5hQ-Af10J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5422404" y="1988840"/>
            <a:ext cx="3721596" cy="38456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398496"/>
            <a:ext cx="4644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Упражнение делает ребенок, а взрослый контролирует выполнение.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060849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Если у ребенка не получается какое-то движение, ему необходимо помочь (шпателем, ручкой чайной ложки или просто чистым пальцем).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Picture 2" descr="D:\Desktop\картинки\lechenie-gorla-u-detej-krasnoe-gorlo-500x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34657"/>
            <a:ext cx="4392488" cy="272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276873"/>
            <a:ext cx="93245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того, чтобы ребенок нашел правильное положение языка, например, облизал верхнюю губу, можно намазать ее вареньем, шоколадом или чем-то еще, что любит ваш ребенок. </a:t>
            </a:r>
          </a:p>
          <a:p>
            <a:pPr algn="ctr"/>
            <a:endParaRPr lang="ru-RU" sz="2800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3074" name="Picture 2" descr="D:\Desktop\картинки\45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66518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700808"/>
            <a:ext cx="7272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 артикуляционной гимнастики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Рисунок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EE"/>
              </a:clrFrom>
              <a:clrTo>
                <a:srgbClr val="F4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1552105" cy="1368152"/>
          </a:xfrm>
          <a:prstGeom prst="rect">
            <a:avLst/>
          </a:prstGeom>
          <a:noFill/>
        </p:spPr>
      </p:pic>
      <p:pic>
        <p:nvPicPr>
          <p:cNvPr id="4099" name="Picture 3" descr="D:\Desktop\Рисунок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869160"/>
            <a:ext cx="1656184" cy="1536231"/>
          </a:xfrm>
          <a:prstGeom prst="rect">
            <a:avLst/>
          </a:prstGeom>
          <a:noFill/>
        </p:spPr>
      </p:pic>
      <p:pic>
        <p:nvPicPr>
          <p:cNvPr id="4100" name="Picture 4" descr="D:\Desktop\Рисунок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797152"/>
            <a:ext cx="1510531" cy="1462879"/>
          </a:xfrm>
          <a:prstGeom prst="rect">
            <a:avLst/>
          </a:prstGeom>
          <a:noFill/>
        </p:spPr>
      </p:pic>
      <p:pic>
        <p:nvPicPr>
          <p:cNvPr id="4101" name="Picture 5" descr="D:\Desktop\Рисунок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797152"/>
            <a:ext cx="1616889" cy="1512168"/>
          </a:xfrm>
          <a:prstGeom prst="rect">
            <a:avLst/>
          </a:prstGeom>
          <a:noFill/>
        </p:spPr>
      </p:pic>
      <p:pic>
        <p:nvPicPr>
          <p:cNvPr id="10" name="Picture 4" descr="D:\Desktop\ъ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276872"/>
            <a:ext cx="1440160" cy="1911717"/>
          </a:xfrm>
          <a:prstGeom prst="rect">
            <a:avLst/>
          </a:prstGeom>
          <a:noFill/>
        </p:spPr>
      </p:pic>
      <p:pic>
        <p:nvPicPr>
          <p:cNvPr id="11" name="Picture 8" descr="D:\Desktop\ъд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2348880"/>
            <a:ext cx="1496569" cy="196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0" name="Picture 2" descr="D:\Desktop\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2435288" cy="2376264"/>
          </a:xfrm>
          <a:prstGeom prst="rect">
            <a:avLst/>
          </a:prstGeom>
          <a:noFill/>
        </p:spPr>
      </p:pic>
      <p:pic>
        <p:nvPicPr>
          <p:cNvPr id="7" name="Picture 7" descr="D:\Desktop\ж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53744"/>
            <a:ext cx="3478975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53812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Блинчики</a:t>
            </a:r>
          </a:p>
          <a:p>
            <a:endParaRPr lang="ru-RU" sz="54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Приоткрыть рот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Положить широкий язык на нижнюю губу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4665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Чашечка</a:t>
            </a:r>
            <a:r>
              <a:rPr lang="ru-RU" sz="28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Широко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Высунуть широкий язык и придать ему форму «чашечки»</a:t>
            </a:r>
          </a:p>
        </p:txBody>
      </p:sp>
      <p:pic>
        <p:nvPicPr>
          <p:cNvPr id="4" name="Picture 2" descr="D:\Desktop\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2376264" cy="2146303"/>
          </a:xfrm>
          <a:prstGeom prst="rect">
            <a:avLst/>
          </a:prstGeom>
          <a:noFill/>
        </p:spPr>
      </p:pic>
      <p:pic>
        <p:nvPicPr>
          <p:cNvPr id="7" name="Picture 5" descr="D:\Desktop\жж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697760"/>
            <a:ext cx="275491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Слонёнок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Вытянуть вперед губы, образовать «хобот слона»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«Набирать водичку», слегка причмокивая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этом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2040795" cy="1872208"/>
          </a:xfrm>
          <a:prstGeom prst="rect">
            <a:avLst/>
          </a:prstGeom>
          <a:noFill/>
        </p:spPr>
      </p:pic>
      <p:pic>
        <p:nvPicPr>
          <p:cNvPr id="8" name="Picture 6" descr="D:\Desktop\жщщ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186959"/>
            <a:ext cx="2448272" cy="283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Растянуть губы в улыбке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Напряженно произносить звук И</a:t>
            </a:r>
          </a:p>
          <a:p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Desktop\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2230437" cy="1936750"/>
          </a:xfrm>
          <a:prstGeom prst="rect">
            <a:avLst/>
          </a:prstGeom>
          <a:noFill/>
        </p:spPr>
      </p:pic>
      <p:pic>
        <p:nvPicPr>
          <p:cNvPr id="9" name="Picture 3" descr="D:\Desktop\Рисух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375586"/>
            <a:ext cx="3024336" cy="248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Змейка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Узкий язык сильно выдвинуть вперед и убрать в глубь рта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2445447" cy="1704008"/>
          </a:xfrm>
          <a:prstGeom prst="rect">
            <a:avLst/>
          </a:prstGeom>
          <a:noFill/>
        </p:spPr>
      </p:pic>
      <p:pic>
        <p:nvPicPr>
          <p:cNvPr id="9" name="Picture 4" descr="Рисунок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8511" y="3717032"/>
            <a:ext cx="22536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Тесто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Пошлёпать языком между губами - «па-па-па»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Покусать кончик язык зубами – «та-та-та»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Чередовать эти два движения</a:t>
            </a:r>
          </a:p>
          <a:p>
            <a:pPr>
              <a:buFont typeface="Wingdings" pitchFamily="2" charset="2"/>
              <a:buChar char="Ø"/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л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2051058" cy="1678236"/>
          </a:xfrm>
          <a:prstGeom prst="rect">
            <a:avLst/>
          </a:prstGeom>
          <a:noFill/>
        </p:spPr>
      </p:pic>
      <p:pic>
        <p:nvPicPr>
          <p:cNvPr id="2051" name="Picture 3" descr="D:\Desktop\ж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2192854" cy="1684015"/>
          </a:xfrm>
          <a:prstGeom prst="rect">
            <a:avLst/>
          </a:prstGeom>
          <a:noFill/>
        </p:spPr>
      </p:pic>
      <p:pic>
        <p:nvPicPr>
          <p:cNvPr id="8" name="Picture 4" descr="Рисунок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615335"/>
            <a:ext cx="2448272" cy="224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988840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  -</a:t>
            </a:r>
          </a:p>
          <a:p>
            <a:r>
              <a:rPr lang="ru-RU" sz="3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это специальные упражнения, направленные на укрепление мышц </a:t>
            </a:r>
          </a:p>
          <a:p>
            <a:r>
              <a:rPr lang="ru-RU" sz="3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языка и губ.</a:t>
            </a:r>
          </a:p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077072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– выработка правильных, полноценных движений губ и языка, необходимых для правильного произношения звуков.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Desktop\Рисунок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3325" y="3212976"/>
            <a:ext cx="1590675" cy="1450975"/>
          </a:xfrm>
          <a:prstGeom prst="rect">
            <a:avLst/>
          </a:prstGeom>
          <a:noFill/>
        </p:spPr>
      </p:pic>
      <p:pic>
        <p:nvPicPr>
          <p:cNvPr id="9" name="Picture 8" descr="часы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1681232" cy="170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Варенье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Широким языком в форме «чашечки» облизать верхнюю губу внутрь рта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Desktop\Рис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2425251" cy="1578877"/>
          </a:xfrm>
          <a:prstGeom prst="rect">
            <a:avLst/>
          </a:prstGeom>
          <a:noFill/>
        </p:spPr>
      </p:pic>
      <p:pic>
        <p:nvPicPr>
          <p:cNvPr id="8" name="Picture 4" descr="Рисунок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869160"/>
            <a:ext cx="186011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Качели    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за верхние зубы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за нижние зубы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Desktop\качел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9160"/>
            <a:ext cx="1777846" cy="1814885"/>
          </a:xfrm>
          <a:prstGeom prst="rect">
            <a:avLst/>
          </a:prstGeom>
          <a:noFill/>
        </p:spPr>
      </p:pic>
      <p:pic>
        <p:nvPicPr>
          <p:cNvPr id="1026" name="Picture 2" descr="D: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1807875" cy="1565151"/>
          </a:xfrm>
          <a:prstGeom prst="rect">
            <a:avLst/>
          </a:prstGeom>
          <a:noFill/>
        </p:spPr>
      </p:pic>
      <p:pic>
        <p:nvPicPr>
          <p:cNvPr id="1027" name="Picture 3" descr="D:\Desktop\Рисунок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1944216" cy="1508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Часики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Кончик языка (как часовую стрелку) переводить из одного угла рта в другой</a:t>
            </a:r>
          </a:p>
          <a:p>
            <a:pPr>
              <a:buFont typeface="Wingdings" pitchFamily="2" charset="2"/>
              <a:buChar char="Ø"/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Desktop\часы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1315" y="4293096"/>
            <a:ext cx="1550873" cy="2564904"/>
          </a:xfrm>
          <a:prstGeom prst="rect">
            <a:avLst/>
          </a:prstGeom>
          <a:noFill/>
        </p:spPr>
      </p:pic>
      <p:pic>
        <p:nvPicPr>
          <p:cNvPr id="2050" name="Picture 2" descr="D: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4213"/>
            <a:ext cx="2160240" cy="204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Рот закрыт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Круговые движения языком между губами и зубами то в одну, то в другую сторону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0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39952" y="4581128"/>
            <a:ext cx="2385636" cy="2276872"/>
          </a:xfrm>
          <a:prstGeom prst="rect">
            <a:avLst/>
          </a:prstGeom>
          <a:noFill/>
        </p:spPr>
      </p:pic>
      <p:pic>
        <p:nvPicPr>
          <p:cNvPr id="4098" name="Picture 2" descr="D:\Desktop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2160240" cy="1999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Индюк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Языком быстро двигать по верхней губе «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Рисунок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709896"/>
            <a:ext cx="1944216" cy="214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4664"/>
            <a:ext cx="197824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Грибок 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«Приклеить» язык к небу</a:t>
            </a:r>
          </a:p>
          <a:p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Desktop\Рисунок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963073"/>
            <a:ext cx="1956653" cy="1894927"/>
          </a:xfrm>
          <a:prstGeom prst="rect">
            <a:avLst/>
          </a:prstGeom>
          <a:noFill/>
        </p:spPr>
      </p:pic>
      <p:pic>
        <p:nvPicPr>
          <p:cNvPr id="8194" name="Picture 2" descr="D: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4664"/>
            <a:ext cx="2189163" cy="17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Губы в улыбке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«Цокать» языком (как цокают копытами лошадки)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Desktop\Рисунок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85653"/>
            <a:ext cx="1944216" cy="2572347"/>
          </a:xfrm>
          <a:prstGeom prst="rect">
            <a:avLst/>
          </a:prstGeom>
          <a:noFill/>
        </p:spPr>
      </p:pic>
      <p:pic>
        <p:nvPicPr>
          <p:cNvPr id="11267" name="Picture 3" descr="D: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2116904" cy="163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6678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Приоткрыть рот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Быстро произносить «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g0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BFA"/>
              </a:clrFrom>
              <a:clrTo>
                <a:srgbClr val="F7FB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6015" y="4653136"/>
            <a:ext cx="1862585" cy="1926965"/>
          </a:xfrm>
          <a:prstGeom prst="rect">
            <a:avLst/>
          </a:prstGeom>
          <a:noFill/>
        </p:spPr>
      </p:pic>
      <p:pic>
        <p:nvPicPr>
          <p:cNvPr id="12290" name="Picture 2" descr="D:\Desktop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2203027" cy="167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работа\шаблоны для презентации\дети выглядывают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700809"/>
            <a:ext cx="667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342900" indent="-342900"/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364462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проведению артикуляционной гимнастики:</a:t>
            </a:r>
          </a:p>
          <a:p>
            <a:endParaRPr lang="ru-RU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Проводить артикуляционную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гимнастику нужно ежедневно,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чтобы вырабатываемые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 детей навыки закреплялись. </a:t>
            </a:r>
          </a:p>
          <a:p>
            <a:pPr lvl="8" algn="ctr"/>
            <a:endParaRPr lang="ru-RU" sz="2800" b="1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D:\Desktop\картинки\i (1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293096"/>
            <a:ext cx="30861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36446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i="1" dirty="0" smtClean="0">
              <a:solidFill>
                <a:srgbClr val="E31DC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Лучше выполнять упражнения 3-4 раза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день по 3-5 минут.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следует предлагать детям более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2-3 упражнений за раз.  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Desktop\картинки\ca737a5de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59166"/>
            <a:ext cx="2836166" cy="279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70892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Каждое упражнение выполняется по 5-7 раз.</a:t>
            </a:r>
            <a:r>
              <a:rPr lang="ru-RU" sz="3200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 выполняемых двух-трех упражнений новым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может быть только одно.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картинки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151" y="4293097"/>
            <a:ext cx="342384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63691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Если же ребенок выполняет какое-то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упражнение недостаточно хорошо,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следует вводить новых упражнений,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лучше отрабатывать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старый материал.</a:t>
            </a:r>
          </a:p>
          <a:p>
            <a:pPr>
              <a:buFont typeface="Wingdings" pitchFamily="2" charset="2"/>
              <a:buChar char="Ø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098" name="Picture 2" descr="D:\Desktop\картинки\rechevaya_gotovnos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6696" y="4005064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49289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Артикуляционную гимнастику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выполняют сидя.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123" name="Picture 3" descr="D:\Desktop\картинки\3bdbc496f9a1f7e0ad9ae7589b2f1033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3776696" cy="29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276873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Ребенок должен хорошо видеть лицо взрослого, а также свое лицо, чтобы самостоятельно контролировать правильность выполнения упражнений. </a:t>
            </a:r>
          </a:p>
          <a:p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6146" name="Picture 2" descr="D:\Desktop\картинки\505112a2f2d3992731797c6f0f1eae6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013959"/>
            <a:ext cx="3238818" cy="255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работа\шаблоны для презентации\дети выглядывают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206084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E31DCB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артикуляционной гимнастики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Взрослый рассказывает о предстоящем упражнении, используя игровые приемы. 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7170" name="Picture 2" descr="D:\Desktop\картинки\o-NANNY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499148"/>
            <a:ext cx="4717704" cy="235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352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Пользователь Windows</cp:lastModifiedBy>
  <cp:revision>53</cp:revision>
  <dcterms:created xsi:type="dcterms:W3CDTF">2016-02-28T12:58:30Z</dcterms:created>
  <dcterms:modified xsi:type="dcterms:W3CDTF">2020-04-04T13:34:01Z</dcterms:modified>
</cp:coreProperties>
</file>